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61" r:id="rId8"/>
    <p:sldId id="265" r:id="rId9"/>
    <p:sldId id="266" r:id="rId10"/>
    <p:sldId id="259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8D299A2-679D-491A-ACD2-74861C57D8C4}">
          <p14:sldIdLst>
            <p14:sldId id="256"/>
            <p14:sldId id="257"/>
          </p14:sldIdLst>
        </p14:section>
        <p14:section name="Комнаты" id="{18FB35C5-3F90-4BA6-A95F-F6D59303E1A3}">
          <p14:sldIdLst>
            <p14:sldId id="262"/>
            <p14:sldId id="258"/>
          </p14:sldIdLst>
        </p14:section>
        <p14:section name="Лабиринт" id="{C47734D4-6661-44AB-A71A-32B80B5C8CEA}">
          <p14:sldIdLst>
            <p14:sldId id="263"/>
            <p14:sldId id="264"/>
            <p14:sldId id="261"/>
            <p14:sldId id="265"/>
            <p14:sldId id="266"/>
            <p14:sldId id="259"/>
          </p14:sldIdLst>
        </p14:section>
        <p14:section name="Объединение" id="{E3740CA8-F827-4C51-9C2B-A7B59B365087}">
          <p14:sldIdLst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BE5"/>
    <a:srgbClr val="D3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10" b="16992"/>
          <a:stretch/>
        </p:blipFill>
        <p:spPr>
          <a:xfrm>
            <a:off x="0" y="1221829"/>
            <a:ext cx="9144000" cy="44301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Прямоугольник 7"/>
          <p:cNvSpPr/>
          <p:nvPr userDrawn="1"/>
        </p:nvSpPr>
        <p:spPr>
          <a:xfrm>
            <a:off x="1" y="1205950"/>
            <a:ext cx="9143999" cy="4446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27506"/>
            <a:ext cx="7772400" cy="743114"/>
          </a:xfrm>
        </p:spPr>
        <p:txBody>
          <a:bodyPr anchor="b">
            <a:normAutofit/>
          </a:bodyPr>
          <a:lstStyle>
            <a:lvl1pPr algn="ctr">
              <a:defRPr sz="4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10286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20650"/>
      </p:ext>
    </p:extLst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21906"/>
      </p:ext>
    </p:extLst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82169"/>
      </p:ext>
    </p:extLst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35901"/>
      </p:ext>
    </p:extLst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04508"/>
      </p:ext>
    </p:extLst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91524"/>
      </p:ext>
    </p:extLst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898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Овал 9"/>
          <p:cNvSpPr/>
          <p:nvPr userDrawn="1"/>
        </p:nvSpPr>
        <p:spPr>
          <a:xfrm>
            <a:off x="2686049" y="2451538"/>
            <a:ext cx="1783475" cy="1783475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Равнобедренный треугольник 11"/>
          <p:cNvSpPr/>
          <p:nvPr userDrawn="1"/>
        </p:nvSpPr>
        <p:spPr>
          <a:xfrm rot="20987369">
            <a:off x="1513489" y="4591903"/>
            <a:ext cx="1508760" cy="1300655"/>
          </a:xfrm>
          <a:prstGeom prst="triangl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Шестиугольник 12"/>
          <p:cNvSpPr/>
          <p:nvPr userDrawn="1"/>
        </p:nvSpPr>
        <p:spPr>
          <a:xfrm rot="538154">
            <a:off x="164679" y="1610984"/>
            <a:ext cx="1245476" cy="1073686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Прямоугольник 13"/>
          <p:cNvSpPr/>
          <p:nvPr userDrawn="1"/>
        </p:nvSpPr>
        <p:spPr>
          <a:xfrm rot="851348">
            <a:off x="630141" y="3837910"/>
            <a:ext cx="599090" cy="5990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Шестиугольник 14"/>
          <p:cNvSpPr/>
          <p:nvPr userDrawn="1"/>
        </p:nvSpPr>
        <p:spPr>
          <a:xfrm rot="3145523">
            <a:off x="3481505" y="4538812"/>
            <a:ext cx="545458" cy="470222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Овал 15"/>
          <p:cNvSpPr/>
          <p:nvPr userDrawn="1"/>
        </p:nvSpPr>
        <p:spPr>
          <a:xfrm>
            <a:off x="-332156" y="1642497"/>
            <a:ext cx="4439040" cy="313142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ED7BE5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662142" y="2550293"/>
            <a:ext cx="4853930" cy="4080199"/>
          </a:xfrm>
          <a:prstGeom prst="ellipse">
            <a:avLst/>
          </a:prstGeom>
          <a:gradFill flip="none" rotWithShape="1">
            <a:gsLst>
              <a:gs pos="74000">
                <a:schemeClr val="bg1">
                  <a:alpha val="0"/>
                </a:schemeClr>
              </a:gs>
              <a:gs pos="11000">
                <a:srgbClr val="00B0F0">
                  <a:alpha val="11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5540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Группа 10"/>
          <p:cNvGrpSpPr/>
          <p:nvPr userDrawn="1"/>
        </p:nvGrpSpPr>
        <p:grpSpPr>
          <a:xfrm flipH="1">
            <a:off x="4469523" y="1610984"/>
            <a:ext cx="4707967" cy="4281574"/>
            <a:chOff x="-332156" y="1610984"/>
            <a:chExt cx="4801680" cy="4281574"/>
          </a:xfrm>
        </p:grpSpPr>
        <p:sp>
          <p:nvSpPr>
            <p:cNvPr id="10" name="Овал 9"/>
            <p:cNvSpPr/>
            <p:nvPr userDrawn="1"/>
          </p:nvSpPr>
          <p:spPr>
            <a:xfrm>
              <a:off x="2686049" y="2451538"/>
              <a:ext cx="1783475" cy="1783475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Равнобедренный треугольник 11"/>
            <p:cNvSpPr/>
            <p:nvPr userDrawn="1"/>
          </p:nvSpPr>
          <p:spPr>
            <a:xfrm rot="20987369">
              <a:off x="1513489" y="4591903"/>
              <a:ext cx="1508760" cy="1300655"/>
            </a:xfrm>
            <a:prstGeom prst="triangl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Шестиугольник 12"/>
            <p:cNvSpPr/>
            <p:nvPr userDrawn="1"/>
          </p:nvSpPr>
          <p:spPr>
            <a:xfrm rot="538154">
              <a:off x="164679" y="1610984"/>
              <a:ext cx="1245476" cy="1073686"/>
            </a:xfrm>
            <a:prstGeom prst="hexagon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 rot="851348">
              <a:off x="630141" y="3837910"/>
              <a:ext cx="599090" cy="59909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Шестиугольник 14"/>
            <p:cNvSpPr/>
            <p:nvPr userDrawn="1"/>
          </p:nvSpPr>
          <p:spPr>
            <a:xfrm rot="3145523">
              <a:off x="3481505" y="4538812"/>
              <a:ext cx="545458" cy="470222"/>
            </a:xfrm>
            <a:prstGeom prst="hexagon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Овал 15"/>
            <p:cNvSpPr/>
            <p:nvPr userDrawn="1"/>
          </p:nvSpPr>
          <p:spPr>
            <a:xfrm>
              <a:off x="-332156" y="1642497"/>
              <a:ext cx="4439040" cy="313142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ED7BE5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Овал 16"/>
          <p:cNvSpPr/>
          <p:nvPr userDrawn="1"/>
        </p:nvSpPr>
        <p:spPr>
          <a:xfrm>
            <a:off x="5716970" y="2742170"/>
            <a:ext cx="4853930" cy="4080199"/>
          </a:xfrm>
          <a:prstGeom prst="ellipse">
            <a:avLst/>
          </a:prstGeom>
          <a:gradFill flip="none" rotWithShape="1">
            <a:gsLst>
              <a:gs pos="74000">
                <a:schemeClr val="bg1">
                  <a:alpha val="0"/>
                </a:schemeClr>
              </a:gs>
              <a:gs pos="11000">
                <a:srgbClr val="00B0F0">
                  <a:alpha val="11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5331"/>
      </p:ext>
    </p:extLst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10" name="Овал 9"/>
          <p:cNvSpPr/>
          <p:nvPr userDrawn="1"/>
        </p:nvSpPr>
        <p:spPr>
          <a:xfrm flipH="1">
            <a:off x="1951706" y="2467796"/>
            <a:ext cx="1748667" cy="1783475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Равнобедренный треугольник 11"/>
          <p:cNvSpPr/>
          <p:nvPr userDrawn="1"/>
        </p:nvSpPr>
        <p:spPr>
          <a:xfrm rot="612631" flipH="1">
            <a:off x="3735503" y="4727467"/>
            <a:ext cx="1479314" cy="1300655"/>
          </a:xfrm>
          <a:prstGeom prst="triangl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Шестиугольник 12"/>
          <p:cNvSpPr/>
          <p:nvPr userDrawn="1"/>
        </p:nvSpPr>
        <p:spPr>
          <a:xfrm rot="21061846" flipH="1">
            <a:off x="5815174" y="1677159"/>
            <a:ext cx="1221168" cy="1073686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Прямоугольник 13"/>
          <p:cNvSpPr/>
          <p:nvPr userDrawn="1"/>
        </p:nvSpPr>
        <p:spPr>
          <a:xfrm rot="20748652" flipH="1">
            <a:off x="5128759" y="3854168"/>
            <a:ext cx="587398" cy="5990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Шестиугольник 14"/>
          <p:cNvSpPr/>
          <p:nvPr userDrawn="1"/>
        </p:nvSpPr>
        <p:spPr>
          <a:xfrm rot="18454477" flipH="1">
            <a:off x="2380307" y="4559659"/>
            <a:ext cx="545458" cy="461045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Овал 15"/>
          <p:cNvSpPr/>
          <p:nvPr userDrawn="1"/>
        </p:nvSpPr>
        <p:spPr>
          <a:xfrm flipH="1">
            <a:off x="1306158" y="1556507"/>
            <a:ext cx="4352405" cy="313142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ED7BE5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4330261" y="2785482"/>
            <a:ext cx="4853930" cy="4080199"/>
          </a:xfrm>
          <a:prstGeom prst="ellipse">
            <a:avLst/>
          </a:prstGeom>
          <a:gradFill flip="none" rotWithShape="1">
            <a:gsLst>
              <a:gs pos="74000">
                <a:schemeClr val="bg1">
                  <a:alpha val="0"/>
                </a:schemeClr>
              </a:gs>
              <a:gs pos="11000">
                <a:srgbClr val="00B0F0">
                  <a:alpha val="11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4935"/>
      </p:ext>
    </p:extLst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24589"/>
      </p:ext>
    </p:extLst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79957"/>
      </p:ext>
    </p:extLst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41324"/>
      </p:ext>
    </p:extLst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20561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7A30-5A7C-4D71-B127-695556643FB5}" type="datetimeFigureOut">
              <a:rPr lang="en-US" smtClean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7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579795"/>
            <a:ext cx="7772400" cy="743114"/>
          </a:xfrm>
        </p:spPr>
        <p:txBody>
          <a:bodyPr>
            <a:normAutofit/>
          </a:bodyPr>
          <a:lstStyle/>
          <a:p>
            <a:r>
              <a:rPr lang="ru-RU" dirty="0" smtClean="0"/>
              <a:t>Генераторы уровней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554326"/>
            <a:ext cx="6858000" cy="866595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Чуприлин Андрей и Юхатский Илья</a:t>
            </a:r>
          </a:p>
          <a:p>
            <a:r>
              <a:rPr lang="ru-RU" dirty="0" smtClean="0"/>
              <a:t>ФТ-202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42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Field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884" y="2973787"/>
            <a:ext cx="863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</a:rPr>
              <a:t>field </a:t>
            </a:r>
            <a:r>
              <a:rPr lang="en-US" sz="3600" dirty="0">
                <a:latin typeface="Consolas" panose="020B0609020204030204" pitchFamily="49" charset="0"/>
              </a:rPr>
              <a:t>=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600" dirty="0">
                <a:latin typeface="Consolas" panose="020B0609020204030204" pitchFamily="49" charset="0"/>
              </a:rPr>
              <a:t> Field(width, height</a:t>
            </a:r>
            <a:r>
              <a:rPr lang="en-US" sz="3600" dirty="0" smtClean="0">
                <a:latin typeface="Consolas" panose="020B0609020204030204" pitchFamily="49" charset="0"/>
              </a:rPr>
              <a:t>)</a:t>
            </a:r>
            <a:endParaRPr lang="ru-RU" sz="3600" dirty="0" smtClean="0">
              <a:latin typeface="Consolas" panose="020B0609020204030204" pitchFamily="49" charset="0"/>
            </a:endParaRPr>
          </a:p>
          <a:p>
            <a:r>
              <a:rPr lang="ru-RU" sz="3600" dirty="0">
                <a:latin typeface="Consolas" panose="020B0609020204030204" pitchFamily="49" charset="0"/>
              </a:rPr>
              <a:t> </a:t>
            </a:r>
            <a:r>
              <a:rPr lang="ru-RU" sz="3600" dirty="0" smtClean="0">
                <a:latin typeface="Consolas" panose="020B0609020204030204" pitchFamily="49" charset="0"/>
              </a:rPr>
              <a:t>   </a:t>
            </a:r>
            <a:r>
              <a:rPr lang="en-US" sz="3600" dirty="0" smtClean="0">
                <a:latin typeface="Consolas" panose="020B0609020204030204" pitchFamily="49" charset="0"/>
              </a:rPr>
              <a:t>.</a:t>
            </a:r>
            <a:r>
              <a:rPr lang="en-US" sz="3600" dirty="0">
                <a:latin typeface="Consolas" panose="020B0609020204030204" pitchFamily="49" charset="0"/>
              </a:rPr>
              <a:t>addGrid</a:t>
            </a:r>
            <a:r>
              <a:rPr lang="en-US" sz="3600" dirty="0" smtClean="0">
                <a:latin typeface="Consolas" panose="020B0609020204030204" pitchFamily="49" charset="0"/>
              </a:rPr>
              <a:t>()</a:t>
            </a:r>
            <a:endParaRPr lang="ru-RU" sz="3600" dirty="0" smtClean="0">
              <a:latin typeface="Consolas" panose="020B0609020204030204" pitchFamily="49" charset="0"/>
            </a:endParaRPr>
          </a:p>
          <a:p>
            <a:r>
              <a:rPr lang="ru-RU" sz="3600" dirty="0">
                <a:latin typeface="Consolas" panose="020B0609020204030204" pitchFamily="49" charset="0"/>
              </a:rPr>
              <a:t> </a:t>
            </a:r>
            <a:r>
              <a:rPr lang="ru-RU" sz="3600" dirty="0" smtClean="0">
                <a:latin typeface="Consolas" panose="020B0609020204030204" pitchFamily="49" charset="0"/>
              </a:rPr>
              <a:t>   </a:t>
            </a:r>
            <a:r>
              <a:rPr lang="en-US" sz="3600" dirty="0" smtClean="0">
                <a:latin typeface="Consolas" panose="020B0609020204030204" pitchFamily="49" charset="0"/>
              </a:rPr>
              <a:t>.</a:t>
            </a:r>
            <a:r>
              <a:rPr lang="en-US" sz="3600" dirty="0">
                <a:latin typeface="Consolas" panose="020B0609020204030204" pitchFamily="49" charset="0"/>
              </a:rPr>
              <a:t>addPasses</a:t>
            </a:r>
            <a:r>
              <a:rPr lang="en-US" sz="3600" dirty="0" smtClean="0">
                <a:latin typeface="Consolas" panose="020B0609020204030204" pitchFamily="49" charset="0"/>
              </a:rPr>
              <a:t>()</a:t>
            </a:r>
            <a:endParaRPr lang="ru-RU" sz="3600" dirty="0" smtClean="0">
              <a:latin typeface="Consolas" panose="020B0609020204030204" pitchFamily="49" charset="0"/>
            </a:endParaRPr>
          </a:p>
          <a:p>
            <a:r>
              <a:rPr lang="ru-RU" sz="3600" dirty="0">
                <a:latin typeface="Consolas" panose="020B0609020204030204" pitchFamily="49" charset="0"/>
              </a:rPr>
              <a:t> </a:t>
            </a:r>
            <a:r>
              <a:rPr lang="ru-RU" sz="3600" dirty="0" smtClean="0">
                <a:latin typeface="Consolas" panose="020B0609020204030204" pitchFamily="49" charset="0"/>
              </a:rPr>
              <a:t>   </a:t>
            </a:r>
            <a:r>
              <a:rPr lang="en-US" sz="3600" dirty="0" smtClean="0">
                <a:latin typeface="Consolas" panose="020B0609020204030204" pitchFamily="49" charset="0"/>
              </a:rPr>
              <a:t>.</a:t>
            </a:r>
            <a:r>
              <a:rPr lang="en-US" sz="3600" dirty="0">
                <a:latin typeface="Consolas" panose="020B0609020204030204" pitchFamily="49" charset="0"/>
              </a:rPr>
              <a:t>toArray</a:t>
            </a:r>
            <a:r>
              <a:rPr lang="en-US" sz="3600" dirty="0" smtClean="0">
                <a:latin typeface="Consolas" panose="020B0609020204030204" pitchFamily="49" charset="0"/>
              </a:rPr>
              <a:t>();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0796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Объединение алгоритмов</a:t>
            </a:r>
            <a:endParaRPr lang="en-US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907854" y="2286185"/>
            <a:ext cx="2981738" cy="2963929"/>
            <a:chOff x="2907854" y="1864765"/>
            <a:chExt cx="2981738" cy="2963929"/>
          </a:xfrm>
          <a:effectLst>
            <a:outerShdw blurRad="673100" dist="381000" dir="4980000" sx="54000" sy="54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907854" y="1864767"/>
              <a:ext cx="1068884" cy="16300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976738" y="1864767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4540125" y="2251122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 rot="5400000">
              <a:off x="4540126" y="2145350"/>
              <a:ext cx="1068884" cy="16300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 rot="5400000">
              <a:off x="4182571" y="3880054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16200000">
              <a:off x="3248174" y="3880052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 rot="5400000">
              <a:off x="3966711" y="3479228"/>
              <a:ext cx="1068884" cy="16300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425954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4259544" y="303023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444242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462530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480818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4259544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Прямоугольник 70"/>
          <p:cNvSpPr/>
          <p:nvPr/>
        </p:nvSpPr>
        <p:spPr>
          <a:xfrm>
            <a:off x="4259544" y="339599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Прямоугольник 73"/>
          <p:cNvSpPr/>
          <p:nvPr/>
        </p:nvSpPr>
        <p:spPr>
          <a:xfrm>
            <a:off x="4624641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Прямоугольник 75"/>
          <p:cNvSpPr/>
          <p:nvPr/>
        </p:nvSpPr>
        <p:spPr>
          <a:xfrm>
            <a:off x="4807521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Прямоугольник 77"/>
          <p:cNvSpPr/>
          <p:nvPr/>
        </p:nvSpPr>
        <p:spPr>
          <a:xfrm>
            <a:off x="4259544" y="357967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Прямоугольник 93"/>
          <p:cNvSpPr/>
          <p:nvPr/>
        </p:nvSpPr>
        <p:spPr>
          <a:xfrm>
            <a:off x="4259544" y="376255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Прямоугольник 95"/>
          <p:cNvSpPr/>
          <p:nvPr/>
        </p:nvSpPr>
        <p:spPr>
          <a:xfrm>
            <a:off x="4442424" y="376255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Прямоугольник 99"/>
          <p:cNvSpPr/>
          <p:nvPr/>
        </p:nvSpPr>
        <p:spPr>
          <a:xfrm>
            <a:off x="4807521" y="375858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Прямоугольник 103"/>
          <p:cNvSpPr/>
          <p:nvPr/>
        </p:nvSpPr>
        <p:spPr>
          <a:xfrm>
            <a:off x="5172948" y="284768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Прямоугольник 105"/>
          <p:cNvSpPr/>
          <p:nvPr/>
        </p:nvSpPr>
        <p:spPr>
          <a:xfrm>
            <a:off x="5355828" y="284768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Прямоугольник 107"/>
          <p:cNvSpPr/>
          <p:nvPr/>
        </p:nvSpPr>
        <p:spPr>
          <a:xfrm>
            <a:off x="5538708" y="284768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Прямоугольник 109"/>
          <p:cNvSpPr/>
          <p:nvPr/>
        </p:nvSpPr>
        <p:spPr>
          <a:xfrm>
            <a:off x="4990068" y="321344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Прямоугольник 110"/>
          <p:cNvSpPr/>
          <p:nvPr/>
        </p:nvSpPr>
        <p:spPr>
          <a:xfrm>
            <a:off x="4990068" y="339632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Прямоугольник 113"/>
          <p:cNvSpPr/>
          <p:nvPr/>
        </p:nvSpPr>
        <p:spPr>
          <a:xfrm>
            <a:off x="5355165" y="321344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355497" y="339789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Прямоугольник 133"/>
          <p:cNvSpPr/>
          <p:nvPr/>
        </p:nvSpPr>
        <p:spPr>
          <a:xfrm>
            <a:off x="4990068" y="376288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Прямоугольник 135"/>
          <p:cNvSpPr/>
          <p:nvPr/>
        </p:nvSpPr>
        <p:spPr>
          <a:xfrm>
            <a:off x="5172948" y="376288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Прямоугольник 137"/>
          <p:cNvSpPr/>
          <p:nvPr/>
        </p:nvSpPr>
        <p:spPr>
          <a:xfrm>
            <a:off x="5355165" y="375891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Прямоугольник 139"/>
          <p:cNvSpPr/>
          <p:nvPr/>
        </p:nvSpPr>
        <p:spPr>
          <a:xfrm>
            <a:off x="5538045" y="375891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Прямоугольник 141"/>
          <p:cNvSpPr/>
          <p:nvPr/>
        </p:nvSpPr>
        <p:spPr>
          <a:xfrm>
            <a:off x="572092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Прямоугольник 142"/>
          <p:cNvSpPr/>
          <p:nvPr/>
        </p:nvSpPr>
        <p:spPr>
          <a:xfrm>
            <a:off x="5720924" y="303023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Прямоугольник 145"/>
          <p:cNvSpPr/>
          <p:nvPr/>
        </p:nvSpPr>
        <p:spPr>
          <a:xfrm>
            <a:off x="5720261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Прямоугольник 146"/>
          <p:cNvSpPr/>
          <p:nvPr/>
        </p:nvSpPr>
        <p:spPr>
          <a:xfrm>
            <a:off x="5720593" y="339755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Прямоугольник 149"/>
          <p:cNvSpPr/>
          <p:nvPr/>
        </p:nvSpPr>
        <p:spPr>
          <a:xfrm>
            <a:off x="5720924" y="357967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Прямоугольник 157"/>
          <p:cNvSpPr/>
          <p:nvPr/>
        </p:nvSpPr>
        <p:spPr>
          <a:xfrm>
            <a:off x="5720261" y="375858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3039595" y="5611251"/>
            <a:ext cx="277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Комнаты с лабиринтами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0" name="Прямоугольник 199"/>
          <p:cNvSpPr/>
          <p:nvPr/>
        </p:nvSpPr>
        <p:spPr>
          <a:xfrm>
            <a:off x="388101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Прямоугольник 200"/>
          <p:cNvSpPr/>
          <p:nvPr/>
        </p:nvSpPr>
        <p:spPr>
          <a:xfrm>
            <a:off x="406389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Прямоугольник 201"/>
          <p:cNvSpPr/>
          <p:nvPr/>
        </p:nvSpPr>
        <p:spPr>
          <a:xfrm>
            <a:off x="424677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Прямоугольник 202"/>
          <p:cNvSpPr/>
          <p:nvPr/>
        </p:nvSpPr>
        <p:spPr>
          <a:xfrm>
            <a:off x="3698139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Прямоугольник 204"/>
          <p:cNvSpPr/>
          <p:nvPr/>
        </p:nvSpPr>
        <p:spPr>
          <a:xfrm>
            <a:off x="4063236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Прямоугольник 205"/>
          <p:cNvSpPr/>
          <p:nvPr/>
        </p:nvSpPr>
        <p:spPr>
          <a:xfrm>
            <a:off x="4246116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Прямоугольник 207"/>
          <p:cNvSpPr/>
          <p:nvPr/>
        </p:nvSpPr>
        <p:spPr>
          <a:xfrm>
            <a:off x="3698139" y="508197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Прямоугольник 208"/>
          <p:cNvSpPr/>
          <p:nvPr/>
        </p:nvSpPr>
        <p:spPr>
          <a:xfrm>
            <a:off x="3881019" y="508197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Прямоугольник 209"/>
          <p:cNvSpPr/>
          <p:nvPr/>
        </p:nvSpPr>
        <p:spPr>
          <a:xfrm>
            <a:off x="4246116" y="507799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Прямоугольник 210"/>
          <p:cNvSpPr/>
          <p:nvPr/>
        </p:nvSpPr>
        <p:spPr>
          <a:xfrm>
            <a:off x="4428664" y="416710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Прямоугольник 211"/>
          <p:cNvSpPr/>
          <p:nvPr/>
        </p:nvSpPr>
        <p:spPr>
          <a:xfrm>
            <a:off x="4794423" y="416710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Прямоугольник 212"/>
          <p:cNvSpPr/>
          <p:nvPr/>
        </p:nvSpPr>
        <p:spPr>
          <a:xfrm>
            <a:off x="4977303" y="416710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Прямоугольник 213"/>
          <p:cNvSpPr/>
          <p:nvPr/>
        </p:nvSpPr>
        <p:spPr>
          <a:xfrm>
            <a:off x="4428663" y="453286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Прямоугольник 214"/>
          <p:cNvSpPr/>
          <p:nvPr/>
        </p:nvSpPr>
        <p:spPr>
          <a:xfrm>
            <a:off x="4428663" y="471574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Прямоугольник 215"/>
          <p:cNvSpPr/>
          <p:nvPr/>
        </p:nvSpPr>
        <p:spPr>
          <a:xfrm>
            <a:off x="4793760" y="453286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Прямоугольник 216"/>
          <p:cNvSpPr/>
          <p:nvPr/>
        </p:nvSpPr>
        <p:spPr>
          <a:xfrm>
            <a:off x="4794092" y="471730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Прямоугольник 217"/>
          <p:cNvSpPr/>
          <p:nvPr/>
        </p:nvSpPr>
        <p:spPr>
          <a:xfrm>
            <a:off x="4428663" y="508230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Прямоугольник 218"/>
          <p:cNvSpPr/>
          <p:nvPr/>
        </p:nvSpPr>
        <p:spPr>
          <a:xfrm>
            <a:off x="4611543" y="508230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Прямоугольник 219"/>
          <p:cNvSpPr/>
          <p:nvPr/>
        </p:nvSpPr>
        <p:spPr>
          <a:xfrm>
            <a:off x="4793760" y="50783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Прямоугольник 220"/>
          <p:cNvSpPr/>
          <p:nvPr/>
        </p:nvSpPr>
        <p:spPr>
          <a:xfrm>
            <a:off x="4976640" y="50783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Прямоугольник 221"/>
          <p:cNvSpPr/>
          <p:nvPr/>
        </p:nvSpPr>
        <p:spPr>
          <a:xfrm>
            <a:off x="515951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Прямоугольник 222"/>
          <p:cNvSpPr/>
          <p:nvPr/>
        </p:nvSpPr>
        <p:spPr>
          <a:xfrm>
            <a:off x="5159519" y="434964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Прямоугольник 223"/>
          <p:cNvSpPr/>
          <p:nvPr/>
        </p:nvSpPr>
        <p:spPr>
          <a:xfrm>
            <a:off x="5158856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Прямоугольник 224"/>
          <p:cNvSpPr/>
          <p:nvPr/>
        </p:nvSpPr>
        <p:spPr>
          <a:xfrm>
            <a:off x="5159188" y="471697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5159519" y="489909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Прямоугольник 226"/>
          <p:cNvSpPr/>
          <p:nvPr/>
        </p:nvSpPr>
        <p:spPr>
          <a:xfrm>
            <a:off x="5158856" y="507799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Прямоугольник 227"/>
          <p:cNvSpPr/>
          <p:nvPr/>
        </p:nvSpPr>
        <p:spPr>
          <a:xfrm>
            <a:off x="4064411" y="508197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Прямоугольник 228"/>
          <p:cNvSpPr/>
          <p:nvPr/>
        </p:nvSpPr>
        <p:spPr>
          <a:xfrm>
            <a:off x="3516585" y="416809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Прямоугольник 229"/>
          <p:cNvSpPr/>
          <p:nvPr/>
        </p:nvSpPr>
        <p:spPr>
          <a:xfrm>
            <a:off x="3516585" y="435097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Прямоугольник 230"/>
          <p:cNvSpPr/>
          <p:nvPr/>
        </p:nvSpPr>
        <p:spPr>
          <a:xfrm>
            <a:off x="3516585" y="45338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Прямоугольник 231"/>
          <p:cNvSpPr/>
          <p:nvPr/>
        </p:nvSpPr>
        <p:spPr>
          <a:xfrm>
            <a:off x="3516585" y="471673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Прямоугольник 232"/>
          <p:cNvSpPr/>
          <p:nvPr/>
        </p:nvSpPr>
        <p:spPr>
          <a:xfrm>
            <a:off x="3516585" y="490041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Прямоугольник 233"/>
          <p:cNvSpPr/>
          <p:nvPr/>
        </p:nvSpPr>
        <p:spPr>
          <a:xfrm>
            <a:off x="3516585" y="508329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Прямоугольник 234"/>
          <p:cNvSpPr/>
          <p:nvPr/>
        </p:nvSpPr>
        <p:spPr>
          <a:xfrm>
            <a:off x="4063260" y="490084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Прямоугольник 235"/>
          <p:cNvSpPr/>
          <p:nvPr/>
        </p:nvSpPr>
        <p:spPr>
          <a:xfrm rot="5400000">
            <a:off x="3880356" y="249078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Прямоугольник 236"/>
          <p:cNvSpPr/>
          <p:nvPr/>
        </p:nvSpPr>
        <p:spPr>
          <a:xfrm rot="5400000">
            <a:off x="3880356" y="267366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Прямоугольник 237"/>
          <p:cNvSpPr/>
          <p:nvPr/>
        </p:nvSpPr>
        <p:spPr>
          <a:xfrm rot="5400000">
            <a:off x="3880356" y="285654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Прямоугольник 238"/>
          <p:cNvSpPr/>
          <p:nvPr/>
        </p:nvSpPr>
        <p:spPr>
          <a:xfrm rot="5400000">
            <a:off x="3514596" y="230790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Прямоугольник 239"/>
          <p:cNvSpPr/>
          <p:nvPr/>
        </p:nvSpPr>
        <p:spPr>
          <a:xfrm rot="5400000">
            <a:off x="3514596" y="267300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Прямоугольник 240"/>
          <p:cNvSpPr/>
          <p:nvPr/>
        </p:nvSpPr>
        <p:spPr>
          <a:xfrm rot="5400000">
            <a:off x="3514596" y="285588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Прямоугольник 244"/>
          <p:cNvSpPr/>
          <p:nvPr/>
        </p:nvSpPr>
        <p:spPr>
          <a:xfrm rot="5400000">
            <a:off x="3880023" y="303843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Прямоугольник 245"/>
          <p:cNvSpPr/>
          <p:nvPr/>
        </p:nvSpPr>
        <p:spPr>
          <a:xfrm rot="5400000">
            <a:off x="3880023" y="340419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Прямоугольник 246"/>
          <p:cNvSpPr/>
          <p:nvPr/>
        </p:nvSpPr>
        <p:spPr>
          <a:xfrm rot="5400000">
            <a:off x="3880023" y="358707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Прямоугольник 247"/>
          <p:cNvSpPr/>
          <p:nvPr/>
        </p:nvSpPr>
        <p:spPr>
          <a:xfrm rot="5400000">
            <a:off x="3514263" y="30384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Прямоугольник 248"/>
          <p:cNvSpPr/>
          <p:nvPr/>
        </p:nvSpPr>
        <p:spPr>
          <a:xfrm rot="5400000">
            <a:off x="3331383" y="30384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Прямоугольник 249"/>
          <p:cNvSpPr/>
          <p:nvPr/>
        </p:nvSpPr>
        <p:spPr>
          <a:xfrm rot="5400000">
            <a:off x="3514263" y="3403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Прямоугольник 250"/>
          <p:cNvSpPr/>
          <p:nvPr/>
        </p:nvSpPr>
        <p:spPr>
          <a:xfrm rot="5400000">
            <a:off x="3329816" y="340386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Прямоугольник 253"/>
          <p:cNvSpPr/>
          <p:nvPr/>
        </p:nvSpPr>
        <p:spPr>
          <a:xfrm rot="5400000">
            <a:off x="3151671" y="3403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Прямоугольник 255"/>
          <p:cNvSpPr/>
          <p:nvPr/>
        </p:nvSpPr>
        <p:spPr>
          <a:xfrm rot="5400000">
            <a:off x="3880356" y="376928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Прямоугольник 257"/>
          <p:cNvSpPr/>
          <p:nvPr/>
        </p:nvSpPr>
        <p:spPr>
          <a:xfrm rot="5400000">
            <a:off x="3514596" y="376862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Прямоугольник 258"/>
          <p:cNvSpPr/>
          <p:nvPr/>
        </p:nvSpPr>
        <p:spPr>
          <a:xfrm rot="5400000">
            <a:off x="3330149" y="3768957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Прямоугольник 259"/>
          <p:cNvSpPr/>
          <p:nvPr/>
        </p:nvSpPr>
        <p:spPr>
          <a:xfrm rot="5400000">
            <a:off x="3148032" y="376928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Прямоугольник 260"/>
          <p:cNvSpPr/>
          <p:nvPr/>
        </p:nvSpPr>
        <p:spPr>
          <a:xfrm rot="5400000">
            <a:off x="2969126" y="376862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Прямоугольник 261"/>
          <p:cNvSpPr/>
          <p:nvPr/>
        </p:nvSpPr>
        <p:spPr>
          <a:xfrm rot="5400000">
            <a:off x="2965154" y="2674180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Прямоугольник 262"/>
          <p:cNvSpPr/>
          <p:nvPr/>
        </p:nvSpPr>
        <p:spPr>
          <a:xfrm rot="5400000">
            <a:off x="387903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Прямоугольник 263"/>
          <p:cNvSpPr/>
          <p:nvPr/>
        </p:nvSpPr>
        <p:spPr>
          <a:xfrm rot="5400000">
            <a:off x="369615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Прямоугольник 264"/>
          <p:cNvSpPr/>
          <p:nvPr/>
        </p:nvSpPr>
        <p:spPr>
          <a:xfrm rot="5400000">
            <a:off x="351327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Прямоугольник 265"/>
          <p:cNvSpPr/>
          <p:nvPr/>
        </p:nvSpPr>
        <p:spPr>
          <a:xfrm rot="5400000">
            <a:off x="333039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Прямоугольник 266"/>
          <p:cNvSpPr/>
          <p:nvPr/>
        </p:nvSpPr>
        <p:spPr>
          <a:xfrm rot="5400000">
            <a:off x="3146707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Прямоугольник 267"/>
          <p:cNvSpPr/>
          <p:nvPr/>
        </p:nvSpPr>
        <p:spPr>
          <a:xfrm rot="5400000">
            <a:off x="2963829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Прямоугольник 268"/>
          <p:cNvSpPr/>
          <p:nvPr/>
        </p:nvSpPr>
        <p:spPr>
          <a:xfrm rot="5400000">
            <a:off x="3146283" y="26730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Прямоугольник 269"/>
          <p:cNvSpPr/>
          <p:nvPr/>
        </p:nvSpPr>
        <p:spPr>
          <a:xfrm rot="5400000">
            <a:off x="2783601" y="23092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Прямоугольник 270"/>
          <p:cNvSpPr/>
          <p:nvPr/>
        </p:nvSpPr>
        <p:spPr>
          <a:xfrm rot="5400000">
            <a:off x="2783601" y="249211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Прямоугольник 271"/>
          <p:cNvSpPr/>
          <p:nvPr/>
        </p:nvSpPr>
        <p:spPr>
          <a:xfrm rot="5400000">
            <a:off x="2787573" y="285720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Прямоугольник 272"/>
          <p:cNvSpPr/>
          <p:nvPr/>
        </p:nvSpPr>
        <p:spPr>
          <a:xfrm rot="5400000">
            <a:off x="2783268" y="303975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Прямоугольник 273"/>
          <p:cNvSpPr/>
          <p:nvPr/>
        </p:nvSpPr>
        <p:spPr>
          <a:xfrm rot="5400000">
            <a:off x="2783268" y="322263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Прямоугольник 274"/>
          <p:cNvSpPr/>
          <p:nvPr/>
        </p:nvSpPr>
        <p:spPr>
          <a:xfrm rot="5400000">
            <a:off x="2787240" y="340485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Прямоугольник 275"/>
          <p:cNvSpPr/>
          <p:nvPr/>
        </p:nvSpPr>
        <p:spPr>
          <a:xfrm rot="5400000">
            <a:off x="2787240" y="358773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Прямоугольник 276"/>
          <p:cNvSpPr/>
          <p:nvPr/>
        </p:nvSpPr>
        <p:spPr>
          <a:xfrm rot="5400000">
            <a:off x="2787573" y="376994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Прямоугольник 277"/>
          <p:cNvSpPr/>
          <p:nvPr/>
        </p:nvSpPr>
        <p:spPr>
          <a:xfrm rot="5400000">
            <a:off x="2783601" y="267550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Прямоугольник 278"/>
          <p:cNvSpPr/>
          <p:nvPr/>
        </p:nvSpPr>
        <p:spPr>
          <a:xfrm rot="5400000">
            <a:off x="2782276" y="212767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Прямоугольник 279"/>
          <p:cNvSpPr/>
          <p:nvPr/>
        </p:nvSpPr>
        <p:spPr>
          <a:xfrm rot="5400000">
            <a:off x="3881350" y="3222637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885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</a:t>
            </a:r>
            <a:r>
              <a:rPr lang="ru-RU" dirty="0" smtClean="0"/>
              <a:t>ва подхода к генерации</a:t>
            </a:r>
            <a:endParaRPr lang="en-US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2043485" y="2806808"/>
            <a:ext cx="1774467" cy="1763868"/>
            <a:chOff x="2043485" y="2806808"/>
            <a:chExt cx="1774467" cy="1763868"/>
          </a:xfrm>
          <a:effectLst>
            <a:outerShdw blurRad="393700" dist="355600" dir="6960000" sx="97000" sy="97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043485" y="2806810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679590" y="280681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3014868" y="3036734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 rot="5400000">
              <a:off x="3014869" y="2973788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 rot="5400000">
              <a:off x="2839938" y="400613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16200000">
              <a:off x="2274404" y="4006129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 rot="5400000">
              <a:off x="2673623" y="3767594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5" name="Группа 164"/>
          <p:cNvGrpSpPr/>
          <p:nvPr/>
        </p:nvGrpSpPr>
        <p:grpSpPr>
          <a:xfrm>
            <a:off x="5077238" y="2806808"/>
            <a:ext cx="1644260" cy="1647057"/>
            <a:chOff x="4444778" y="2798855"/>
            <a:chExt cx="1644260" cy="1647057"/>
          </a:xfrm>
          <a:effectLst>
            <a:outerShdw blurRad="393700" dist="355600" dir="6960000" sx="97000" sy="97000" algn="ctr" rotWithShape="0">
              <a:prstClr val="black">
                <a:alpha val="20000"/>
              </a:prstClr>
            </a:outerShdw>
          </a:effectLst>
        </p:grpSpPr>
        <p:sp>
          <p:nvSpPr>
            <p:cNvPr id="14" name="Прямоугольник 13"/>
            <p:cNvSpPr/>
            <p:nvPr/>
          </p:nvSpPr>
          <p:spPr>
            <a:xfrm>
              <a:off x="444477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Прямоугольник 62"/>
            <p:cNvSpPr/>
            <p:nvPr/>
          </p:nvSpPr>
          <p:spPr>
            <a:xfrm>
              <a:off x="444477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46276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481053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499341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4444778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Прямоугольник 70"/>
            <p:cNvSpPr/>
            <p:nvPr/>
          </p:nvSpPr>
          <p:spPr>
            <a:xfrm>
              <a:off x="4444778" y="33474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Прямоугольник 73"/>
            <p:cNvSpPr/>
            <p:nvPr/>
          </p:nvSpPr>
          <p:spPr>
            <a:xfrm>
              <a:off x="480987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Прямоугольник 75"/>
            <p:cNvSpPr/>
            <p:nvPr/>
          </p:nvSpPr>
          <p:spPr>
            <a:xfrm>
              <a:off x="499275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444477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444477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1053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481053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4444778" y="389693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480987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444477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462765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480987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499275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517530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535818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554106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Прямоугольник 107"/>
            <p:cNvSpPr/>
            <p:nvPr/>
          </p:nvSpPr>
          <p:spPr>
            <a:xfrm>
              <a:off x="572394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Прямоугольник 109"/>
            <p:cNvSpPr/>
            <p:nvPr/>
          </p:nvSpPr>
          <p:spPr>
            <a:xfrm>
              <a:off x="5175302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Прямоугольник 110"/>
            <p:cNvSpPr/>
            <p:nvPr/>
          </p:nvSpPr>
          <p:spPr>
            <a:xfrm>
              <a:off x="5175302" y="334782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Прямоугольник 113"/>
            <p:cNvSpPr/>
            <p:nvPr/>
          </p:nvSpPr>
          <p:spPr>
            <a:xfrm>
              <a:off x="5540399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Прямоугольник 114"/>
            <p:cNvSpPr/>
            <p:nvPr/>
          </p:nvSpPr>
          <p:spPr>
            <a:xfrm>
              <a:off x="5540731" y="33493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517530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Прямоугольник 121"/>
            <p:cNvSpPr/>
            <p:nvPr/>
          </p:nvSpPr>
          <p:spPr>
            <a:xfrm>
              <a:off x="554106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Прямоугольник 125"/>
            <p:cNvSpPr/>
            <p:nvPr/>
          </p:nvSpPr>
          <p:spPr>
            <a:xfrm>
              <a:off x="5175302" y="389727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Прямоугольник 129"/>
            <p:cNvSpPr/>
            <p:nvPr/>
          </p:nvSpPr>
          <p:spPr>
            <a:xfrm>
              <a:off x="5540399" y="389330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Прямоугольник 133"/>
            <p:cNvSpPr/>
            <p:nvPr/>
          </p:nvSpPr>
          <p:spPr>
            <a:xfrm>
              <a:off x="517530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Прямоугольник 135"/>
            <p:cNvSpPr/>
            <p:nvPr/>
          </p:nvSpPr>
          <p:spPr>
            <a:xfrm>
              <a:off x="535818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Прямоугольник 137"/>
            <p:cNvSpPr/>
            <p:nvPr/>
          </p:nvSpPr>
          <p:spPr>
            <a:xfrm>
              <a:off x="554039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Прямоугольник 139"/>
            <p:cNvSpPr/>
            <p:nvPr/>
          </p:nvSpPr>
          <p:spPr>
            <a:xfrm>
              <a:off x="572327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Прямоугольник 141"/>
            <p:cNvSpPr/>
            <p:nvPr/>
          </p:nvSpPr>
          <p:spPr>
            <a:xfrm>
              <a:off x="59061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590615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Прямоугольник 145"/>
            <p:cNvSpPr/>
            <p:nvPr/>
          </p:nvSpPr>
          <p:spPr>
            <a:xfrm>
              <a:off x="590549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5905827" y="334906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Прямоугольник 149"/>
            <p:cNvSpPr/>
            <p:nvPr/>
          </p:nvSpPr>
          <p:spPr>
            <a:xfrm>
              <a:off x="590615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Прямоугольник 150"/>
            <p:cNvSpPr/>
            <p:nvPr/>
          </p:nvSpPr>
          <p:spPr>
            <a:xfrm>
              <a:off x="590615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Прямоугольник 153"/>
            <p:cNvSpPr/>
            <p:nvPr/>
          </p:nvSpPr>
          <p:spPr>
            <a:xfrm>
              <a:off x="590549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Прямоугольник 157"/>
            <p:cNvSpPr/>
            <p:nvPr/>
          </p:nvSpPr>
          <p:spPr>
            <a:xfrm>
              <a:off x="590549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Прямоугольник 162"/>
            <p:cNvSpPr/>
            <p:nvPr/>
          </p:nvSpPr>
          <p:spPr>
            <a:xfrm>
              <a:off x="4992422" y="3893105"/>
              <a:ext cx="182880" cy="18288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Прямоугольник 163"/>
            <p:cNvSpPr/>
            <p:nvPr/>
          </p:nvSpPr>
          <p:spPr>
            <a:xfrm>
              <a:off x="5539898" y="4079016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1859907" y="4998601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комнат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666204" y="4998601"/>
            <a:ext cx="24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лабиринта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00531"/>
      </p:ext>
    </p:extLst>
  </p:cSld>
  <p:clrMapOvr>
    <a:masterClrMapping/>
  </p:clrMapOvr>
  <p:transition spd="slow">
    <p:spli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Генерация комнат</a:t>
            </a:r>
            <a:endParaRPr lang="en-US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3729162" y="2894272"/>
            <a:ext cx="1774467" cy="1763868"/>
            <a:chOff x="2043485" y="2806808"/>
            <a:chExt cx="1774467" cy="1763868"/>
          </a:xfrm>
          <a:effectLst>
            <a:outerShdw blurRad="393700" dist="355600" dir="6960000" sx="97000" sy="97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043485" y="2806810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679590" y="280681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3014868" y="3036734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 rot="5400000">
              <a:off x="3014869" y="2973788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 rot="5400000">
              <a:off x="2839938" y="400613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16200000">
              <a:off x="2274404" y="4006129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 rot="5400000">
              <a:off x="2673623" y="3767594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3545584" y="508606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комнат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834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комнат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2164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Генерация лабиринта</a:t>
            </a:r>
            <a:endParaRPr lang="en-US" dirty="0"/>
          </a:p>
        </p:txBody>
      </p:sp>
      <p:grpSp>
        <p:nvGrpSpPr>
          <p:cNvPr id="165" name="Группа 164"/>
          <p:cNvGrpSpPr/>
          <p:nvPr/>
        </p:nvGrpSpPr>
        <p:grpSpPr>
          <a:xfrm>
            <a:off x="3630101" y="2862467"/>
            <a:ext cx="1644260" cy="1647057"/>
            <a:chOff x="4444778" y="2798855"/>
            <a:chExt cx="1644260" cy="1647057"/>
          </a:xfrm>
          <a:effectLst>
            <a:outerShdw blurRad="393700" dist="355600" dir="6960000" sx="97000" sy="97000" algn="ctr" rotWithShape="0">
              <a:prstClr val="black">
                <a:alpha val="20000"/>
              </a:prstClr>
            </a:outerShdw>
          </a:effectLst>
        </p:grpSpPr>
        <p:sp>
          <p:nvSpPr>
            <p:cNvPr id="14" name="Прямоугольник 13"/>
            <p:cNvSpPr/>
            <p:nvPr/>
          </p:nvSpPr>
          <p:spPr>
            <a:xfrm>
              <a:off x="444477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Прямоугольник 62"/>
            <p:cNvSpPr/>
            <p:nvPr/>
          </p:nvSpPr>
          <p:spPr>
            <a:xfrm>
              <a:off x="444477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46276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481053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499341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4444778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Прямоугольник 70"/>
            <p:cNvSpPr/>
            <p:nvPr/>
          </p:nvSpPr>
          <p:spPr>
            <a:xfrm>
              <a:off x="4444778" y="33474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Прямоугольник 73"/>
            <p:cNvSpPr/>
            <p:nvPr/>
          </p:nvSpPr>
          <p:spPr>
            <a:xfrm>
              <a:off x="480987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Прямоугольник 75"/>
            <p:cNvSpPr/>
            <p:nvPr/>
          </p:nvSpPr>
          <p:spPr>
            <a:xfrm>
              <a:off x="499275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444477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444477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1053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481053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4444778" y="389693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480987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444477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462765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480987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499275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517530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535818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554106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Прямоугольник 107"/>
            <p:cNvSpPr/>
            <p:nvPr/>
          </p:nvSpPr>
          <p:spPr>
            <a:xfrm>
              <a:off x="572394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Прямоугольник 109"/>
            <p:cNvSpPr/>
            <p:nvPr/>
          </p:nvSpPr>
          <p:spPr>
            <a:xfrm>
              <a:off x="5175302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Прямоугольник 110"/>
            <p:cNvSpPr/>
            <p:nvPr/>
          </p:nvSpPr>
          <p:spPr>
            <a:xfrm>
              <a:off x="5175302" y="334782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Прямоугольник 113"/>
            <p:cNvSpPr/>
            <p:nvPr/>
          </p:nvSpPr>
          <p:spPr>
            <a:xfrm>
              <a:off x="5540399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Прямоугольник 114"/>
            <p:cNvSpPr/>
            <p:nvPr/>
          </p:nvSpPr>
          <p:spPr>
            <a:xfrm>
              <a:off x="5540731" y="33493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517530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Прямоугольник 121"/>
            <p:cNvSpPr/>
            <p:nvPr/>
          </p:nvSpPr>
          <p:spPr>
            <a:xfrm>
              <a:off x="554106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Прямоугольник 125"/>
            <p:cNvSpPr/>
            <p:nvPr/>
          </p:nvSpPr>
          <p:spPr>
            <a:xfrm>
              <a:off x="5175302" y="389727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Прямоугольник 129"/>
            <p:cNvSpPr/>
            <p:nvPr/>
          </p:nvSpPr>
          <p:spPr>
            <a:xfrm>
              <a:off x="5540399" y="389330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Прямоугольник 133"/>
            <p:cNvSpPr/>
            <p:nvPr/>
          </p:nvSpPr>
          <p:spPr>
            <a:xfrm>
              <a:off x="517530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Прямоугольник 135"/>
            <p:cNvSpPr/>
            <p:nvPr/>
          </p:nvSpPr>
          <p:spPr>
            <a:xfrm>
              <a:off x="535818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Прямоугольник 137"/>
            <p:cNvSpPr/>
            <p:nvPr/>
          </p:nvSpPr>
          <p:spPr>
            <a:xfrm>
              <a:off x="554039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Прямоугольник 139"/>
            <p:cNvSpPr/>
            <p:nvPr/>
          </p:nvSpPr>
          <p:spPr>
            <a:xfrm>
              <a:off x="572327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Прямоугольник 141"/>
            <p:cNvSpPr/>
            <p:nvPr/>
          </p:nvSpPr>
          <p:spPr>
            <a:xfrm>
              <a:off x="59061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590615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Прямоугольник 145"/>
            <p:cNvSpPr/>
            <p:nvPr/>
          </p:nvSpPr>
          <p:spPr>
            <a:xfrm>
              <a:off x="590549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5905827" y="334906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Прямоугольник 149"/>
            <p:cNvSpPr/>
            <p:nvPr/>
          </p:nvSpPr>
          <p:spPr>
            <a:xfrm>
              <a:off x="590615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Прямоугольник 150"/>
            <p:cNvSpPr/>
            <p:nvPr/>
          </p:nvSpPr>
          <p:spPr>
            <a:xfrm>
              <a:off x="590615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Прямоугольник 153"/>
            <p:cNvSpPr/>
            <p:nvPr/>
          </p:nvSpPr>
          <p:spPr>
            <a:xfrm>
              <a:off x="590549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Прямоугольник 157"/>
            <p:cNvSpPr/>
            <p:nvPr/>
          </p:nvSpPr>
          <p:spPr>
            <a:xfrm>
              <a:off x="590549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Прямоугольник 162"/>
            <p:cNvSpPr/>
            <p:nvPr/>
          </p:nvSpPr>
          <p:spPr>
            <a:xfrm>
              <a:off x="4992422" y="3893105"/>
              <a:ext cx="182880" cy="18288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Прямоугольник 163"/>
            <p:cNvSpPr/>
            <p:nvPr/>
          </p:nvSpPr>
          <p:spPr>
            <a:xfrm>
              <a:off x="5539898" y="4079016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3219067" y="5054260"/>
            <a:ext cx="24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лабиринта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6160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лабиринта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4509" y="554724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1. Создать сетку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27441"/>
              </p:ext>
            </p:extLst>
          </p:nvPr>
        </p:nvGraphicFramePr>
        <p:xfrm>
          <a:off x="739470" y="2141892"/>
          <a:ext cx="3103265" cy="3017520"/>
        </p:xfrm>
        <a:graphic>
          <a:graphicData uri="http://schemas.openxmlformats.org/drawingml/2006/table">
            <a:tbl>
              <a:tblPr bandRow="1" bandCol="1">
                <a:effectLst>
                  <a:outerShdw blurRad="317500" dist="317500" dir="8760000" sy="23000" kx="-1200000" algn="bl" rotWithShape="0">
                    <a:prstClr val="black">
                      <a:alpha val="20000"/>
                    </a:prstClr>
                  </a:outerShdw>
                </a:effectLst>
                <a:tableStyleId>{D03447BB-5D67-496B-8E87-E561075AD55C}</a:tableStyleId>
              </a:tblPr>
              <a:tblGrid>
                <a:gridCol w="282115">
                  <a:extLst>
                    <a:ext uri="{9D8B030D-6E8A-4147-A177-3AD203B41FA5}">
                      <a16:colId xmlns:a16="http://schemas.microsoft.com/office/drawing/2014/main" val="634978474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3554658855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2633018537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937805705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2672885757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4035730321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3279740109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11602869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671607920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741054371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2436584255"/>
                    </a:ext>
                  </a:extLst>
                </a:gridCol>
              </a:tblGrid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839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05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374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6819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98073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337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2549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64615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70697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78921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79324"/>
                  </a:ext>
                </a:extLst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5432562" y="5560372"/>
            <a:ext cx="254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2. Расставить проходы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26858"/>
              </p:ext>
            </p:extLst>
          </p:nvPr>
        </p:nvGraphicFramePr>
        <p:xfrm>
          <a:off x="5136546" y="2141892"/>
          <a:ext cx="3124858" cy="3017520"/>
        </p:xfrm>
        <a:graphic>
          <a:graphicData uri="http://schemas.openxmlformats.org/drawingml/2006/table">
            <a:tbl>
              <a:tblPr bandRow="1" bandCol="1">
                <a:effectLst>
                  <a:outerShdw blurRad="368300" dist="355600" dir="7860000" sy="23000" kx="-1200000" algn="bl" rotWithShape="0">
                    <a:prstClr val="black">
                      <a:alpha val="20000"/>
                    </a:prstClr>
                  </a:outerShdw>
                </a:effectLst>
                <a:tableStyleId>{D03447BB-5D67-496B-8E87-E561075AD55C}</a:tableStyleId>
              </a:tblPr>
              <a:tblGrid>
                <a:gridCol w="284078">
                  <a:extLst>
                    <a:ext uri="{9D8B030D-6E8A-4147-A177-3AD203B41FA5}">
                      <a16:colId xmlns:a16="http://schemas.microsoft.com/office/drawing/2014/main" val="634978474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3554658855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2633018537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937805705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2672885757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4035730321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3279740109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11602869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671607920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741054371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2436584255"/>
                    </a:ext>
                  </a:extLst>
                </a:gridCol>
              </a:tblGrid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839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05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374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6819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98073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337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2549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64615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70697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78921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7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8145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Field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884" y="1407380"/>
            <a:ext cx="86351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public class Field </a:t>
            </a:r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IFieldObject</a:t>
            </a:r>
            <a:r>
              <a:rPr lang="en-US" sz="2400" dirty="0">
                <a:latin typeface="Consolas" panose="020B0609020204030204" pitchFamily="49" charset="0"/>
              </a:rPr>
              <a:t>[][] array;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private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width, height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  <a:endParaRPr lang="ru-RU" sz="2400" dirty="0" smtClean="0">
              <a:latin typeface="Consolas" panose="020B0609020204030204" pitchFamily="49" charset="0"/>
            </a:endParaRPr>
          </a:p>
          <a:p>
            <a:endParaRPr lang="ru-RU" sz="2400" dirty="0" smtClean="0">
              <a:latin typeface="Consolas" panose="020B0609020204030204" pitchFamily="49" charset="0"/>
            </a:endParaRPr>
          </a:p>
          <a:p>
            <a:r>
              <a:rPr lang="ru-RU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Field(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width,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height)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latin typeface="Consolas" panose="020B0609020204030204" pitchFamily="49" charset="0"/>
              </a:rPr>
              <a:t>.width</a:t>
            </a:r>
            <a:r>
              <a:rPr lang="en-US" sz="2400" dirty="0">
                <a:latin typeface="Consolas" panose="020B0609020204030204" pitchFamily="49" charset="0"/>
              </a:rPr>
              <a:t> = width;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smtClean="0">
                <a:latin typeface="Consolas" panose="020B0609020204030204" pitchFamily="49" charset="0"/>
              </a:rPr>
              <a:t>.height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= height;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array =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IFieldObject</a:t>
            </a:r>
            <a:r>
              <a:rPr lang="en-US" sz="2400" dirty="0">
                <a:latin typeface="Consolas" panose="020B0609020204030204" pitchFamily="49" charset="0"/>
              </a:rPr>
              <a:t>[height][width];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</a:rPr>
              <a:t>IFieldObject</a:t>
            </a:r>
            <a:r>
              <a:rPr lang="en-US" sz="2400" dirty="0">
                <a:latin typeface="Consolas" panose="020B0609020204030204" pitchFamily="49" charset="0"/>
              </a:rPr>
              <a:t>[][] </a:t>
            </a:r>
            <a:r>
              <a:rPr lang="en-US" sz="2400" dirty="0">
                <a:latin typeface="Consolas" panose="020B0609020204030204" pitchFamily="49" charset="0"/>
              </a:rPr>
              <a:t>toArray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Field </a:t>
            </a:r>
            <a:r>
              <a:rPr lang="en-US" sz="2400" dirty="0">
                <a:latin typeface="Consolas" panose="020B0609020204030204" pitchFamily="49" charset="0"/>
              </a:rPr>
              <a:t>addGrid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Field </a:t>
            </a:r>
            <a:r>
              <a:rPr lang="en-US" sz="2400" dirty="0">
                <a:latin typeface="Consolas" panose="020B0609020204030204" pitchFamily="49" charset="0"/>
              </a:rPr>
              <a:t>addPasses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ru-RU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ru-RU" sz="24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197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Устранение тупиков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130" y="3253504"/>
            <a:ext cx="28379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1. Минимум два прохода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от каждой вершины</a:t>
            </a:r>
          </a:p>
          <a:p>
            <a:endParaRPr lang="ru-RU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2. Запретить проходы,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ведущие вне поля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13778"/>
              </p:ext>
            </p:extLst>
          </p:nvPr>
        </p:nvGraphicFramePr>
        <p:xfrm>
          <a:off x="4082918" y="1955771"/>
          <a:ext cx="4033392" cy="4072794"/>
        </p:xfrm>
        <a:graphic>
          <a:graphicData uri="http://schemas.openxmlformats.org/drawingml/2006/table">
            <a:tbl>
              <a:tblPr bandRow="1" bandCol="1">
                <a:effectLst>
                  <a:outerShdw blurRad="317500" dist="317500" dir="8760000" sy="23000" kx="-1200000" algn="bl" rotWithShape="0">
                    <a:prstClr val="black">
                      <a:alpha val="20000"/>
                    </a:prstClr>
                  </a:outerShdw>
                </a:effectLst>
                <a:tableStyleId>{D03447BB-5D67-496B-8E87-E561075AD55C}</a:tableStyleId>
              </a:tblPr>
              <a:tblGrid>
                <a:gridCol w="366672">
                  <a:extLst>
                    <a:ext uri="{9D8B030D-6E8A-4147-A177-3AD203B41FA5}">
                      <a16:colId xmlns:a16="http://schemas.microsoft.com/office/drawing/2014/main" val="634978474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3554658855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2633018537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937805705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2672885757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4035730321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3279740109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11602869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671607920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741054371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2436584255"/>
                    </a:ext>
                  </a:extLst>
                </a:gridCol>
              </a:tblGrid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8396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058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3746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68198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98073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3378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2549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64615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70697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78921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79324"/>
                  </a:ext>
                </a:extLst>
              </a:tr>
            </a:tbl>
          </a:graphicData>
        </a:graphic>
      </p:graphicFrame>
      <p:sp>
        <p:nvSpPr>
          <p:cNvPr id="3" name="Стрелка вправо 2"/>
          <p:cNvSpPr/>
          <p:nvPr/>
        </p:nvSpPr>
        <p:spPr>
          <a:xfrm>
            <a:off x="4555816" y="5284100"/>
            <a:ext cx="663547" cy="31558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Стрелка вправо 9"/>
          <p:cNvSpPr/>
          <p:nvPr/>
        </p:nvSpPr>
        <p:spPr>
          <a:xfrm>
            <a:off x="5470216" y="5284100"/>
            <a:ext cx="639272" cy="31558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Стрелка вправо 10"/>
          <p:cNvSpPr/>
          <p:nvPr/>
        </p:nvSpPr>
        <p:spPr>
          <a:xfrm rot="10800000">
            <a:off x="4207857" y="2345341"/>
            <a:ext cx="347959" cy="315589"/>
          </a:xfrm>
          <a:prstGeom prst="rightArrow">
            <a:avLst/>
          </a:prstGeom>
          <a:solidFill>
            <a:srgbClr val="D38D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Стрелка вправо 11"/>
          <p:cNvSpPr/>
          <p:nvPr/>
        </p:nvSpPr>
        <p:spPr>
          <a:xfrm rot="16200000">
            <a:off x="4468054" y="2058172"/>
            <a:ext cx="337364" cy="315589"/>
          </a:xfrm>
          <a:prstGeom prst="rightArrow">
            <a:avLst/>
          </a:prstGeom>
          <a:solidFill>
            <a:srgbClr val="D38D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129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getTwoVectors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589" y="1419897"/>
            <a:ext cx="954951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Vector[] </a:t>
            </a:r>
            <a:r>
              <a:rPr lang="en-US" sz="2000" dirty="0" smtClean="0">
                <a:latin typeface="Consolas" panose="020B0609020204030204" pitchFamily="49" charset="0"/>
              </a:rPr>
              <a:t>getTwoVectors(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x,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y) {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  Vector</a:t>
            </a:r>
            <a:r>
              <a:rPr lang="en-US" sz="2000" dirty="0">
                <a:latin typeface="Consolas" panose="020B0609020204030204" pitchFamily="49" charset="0"/>
              </a:rPr>
              <a:t>[] result =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Vector[2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latin typeface="Consolas" panose="020B0609020204030204" pitchFamily="49" charset="0"/>
              </a:rPr>
              <a:t> List&lt;Vector</a:t>
            </a:r>
            <a:r>
              <a:rPr lang="en-US" sz="2000" dirty="0">
                <a:latin typeface="Consolas" panose="020B0609020204030204" pitchFamily="49" charset="0"/>
              </a:rPr>
              <a:t>&gt; variants =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ArrayList</a:t>
            </a:r>
            <a:r>
              <a:rPr lang="en-US" sz="2000" dirty="0" smtClean="0">
                <a:latin typeface="Consolas" panose="020B0609020204030204" pitchFamily="49" charset="0"/>
              </a:rPr>
              <a:t>&lt;Vector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(x &gt; </a:t>
            </a:r>
            <a:r>
              <a:rPr lang="en-US" sz="2000" dirty="0" smtClean="0">
                <a:latin typeface="Consolas" panose="020B0609020204030204" pitchFamily="49" charset="0"/>
              </a:rPr>
              <a:t>2)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</a:t>
            </a:r>
            <a:r>
              <a:rPr lang="en-US" sz="2000" dirty="0" smtClean="0">
                <a:latin typeface="Consolas" panose="020B0609020204030204" pitchFamily="49" charset="0"/>
              </a:rPr>
              <a:t>Direction.LEFT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(x &lt; width - </a:t>
            </a:r>
            <a:r>
              <a:rPr lang="en-US" sz="2000" dirty="0" smtClean="0">
                <a:latin typeface="Consolas" panose="020B0609020204030204" pitchFamily="49" charset="0"/>
              </a:rPr>
              <a:t>3)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</a:t>
            </a:r>
            <a:r>
              <a:rPr lang="en-US" sz="2000" dirty="0" smtClean="0">
                <a:latin typeface="Consolas" panose="020B0609020204030204" pitchFamily="49" charset="0"/>
              </a:rPr>
              <a:t>Direction.RIGHT</a:t>
            </a:r>
            <a:r>
              <a:rPr lang="en-US" sz="20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(y &gt; </a:t>
            </a:r>
            <a:r>
              <a:rPr lang="en-US" sz="2000" dirty="0" smtClean="0">
                <a:latin typeface="Consolas" panose="020B0609020204030204" pitchFamily="49" charset="0"/>
              </a:rPr>
              <a:t>2)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</a:t>
            </a:r>
            <a:r>
              <a:rPr lang="en-US" sz="2000" dirty="0" smtClean="0">
                <a:latin typeface="Consolas" panose="020B0609020204030204" pitchFamily="49" charset="0"/>
              </a:rPr>
              <a:t>Direction.TOP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(y &lt; height - </a:t>
            </a:r>
            <a:r>
              <a:rPr lang="en-US" sz="2000" dirty="0" smtClean="0">
                <a:latin typeface="Consolas" panose="020B0609020204030204" pitchFamily="49" charset="0"/>
              </a:rPr>
              <a:t>3)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</a:t>
            </a:r>
            <a:r>
              <a:rPr lang="en-US" sz="2000" dirty="0" smtClean="0">
                <a:latin typeface="Consolas" panose="020B0609020204030204" pitchFamily="49" charset="0"/>
              </a:rPr>
              <a:t>Direction.BOTTOM</a:t>
            </a:r>
            <a:r>
              <a:rPr lang="en-US" sz="2000" dirty="0" smtClean="0">
                <a:latin typeface="Consolas" panose="020B0609020204030204" pitchFamily="49" charset="0"/>
              </a:rPr>
              <a:t>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Random </a:t>
            </a:r>
            <a:r>
              <a:rPr lang="en-US" sz="2000" dirty="0">
                <a:latin typeface="Consolas" panose="020B0609020204030204" pitchFamily="49" charset="0"/>
              </a:rPr>
              <a:t>random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Random</a:t>
            </a:r>
            <a:r>
              <a:rPr lang="en-US" sz="2000" dirty="0" smtClean="0">
                <a:latin typeface="Consolas" panose="020B0609020204030204" pitchFamily="49" charset="0"/>
              </a:rPr>
              <a:t>();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latin typeface="Consolas" panose="020B0609020204030204" pitchFamily="49" charset="0"/>
              </a:rPr>
              <a:t>result[0</a:t>
            </a:r>
            <a:r>
              <a:rPr lang="en-US" sz="2000" dirty="0">
                <a:latin typeface="Consolas" panose="020B0609020204030204" pitchFamily="49" charset="0"/>
              </a:rPr>
              <a:t>] </a:t>
            </a:r>
            <a:r>
              <a:rPr lang="en-US" sz="2000" dirty="0" smtClean="0"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</a:rPr>
              <a:t>variants.get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latin typeface="Consolas" panose="020B0609020204030204" pitchFamily="49" charset="0"/>
              </a:rPr>
              <a:t>random.nextInt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latin typeface="Consolas" panose="020B0609020204030204" pitchFamily="49" charset="0"/>
              </a:rPr>
              <a:t>variants.size</a:t>
            </a:r>
            <a:r>
              <a:rPr lang="en-US" sz="2000" dirty="0" smtClean="0">
                <a:latin typeface="Consolas" panose="020B0609020204030204" pitchFamily="49" charset="0"/>
              </a:rPr>
              <a:t>()));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variants.remove</a:t>
            </a:r>
            <a:r>
              <a:rPr lang="en-US" sz="2000" dirty="0" smtClean="0">
                <a:latin typeface="Consolas" panose="020B0609020204030204" pitchFamily="49" charset="0"/>
              </a:rPr>
              <a:t>(result[0</a:t>
            </a:r>
            <a:r>
              <a:rPr lang="en-US" sz="2000" dirty="0">
                <a:latin typeface="Consolas" panose="020B0609020204030204" pitchFamily="49" charset="0"/>
              </a:rPr>
              <a:t>]);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latin typeface="Consolas" panose="020B0609020204030204" pitchFamily="49" charset="0"/>
              </a:rPr>
              <a:t>result[1</a:t>
            </a:r>
            <a:r>
              <a:rPr lang="en-US" sz="2000" dirty="0">
                <a:latin typeface="Consolas" panose="020B0609020204030204" pitchFamily="49" charset="0"/>
              </a:rPr>
              <a:t>] </a:t>
            </a:r>
            <a:r>
              <a:rPr lang="en-US" sz="2000" dirty="0" smtClean="0">
                <a:latin typeface="Consolas" panose="020B0609020204030204" pitchFamily="49" charset="0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</a:rPr>
              <a:t>variants.get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latin typeface="Consolas" panose="020B0609020204030204" pitchFamily="49" charset="0"/>
              </a:rPr>
              <a:t>random.nextInt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  <a:r>
              <a:rPr lang="en-US" sz="2000" dirty="0" smtClean="0">
                <a:latin typeface="Consolas" panose="020B0609020204030204" pitchFamily="49" charset="0"/>
              </a:rPr>
              <a:t>variants.size</a:t>
            </a:r>
            <a:r>
              <a:rPr lang="en-US" sz="2000" dirty="0" smtClean="0">
                <a:latin typeface="Consolas" panose="020B0609020204030204" pitchFamily="49" charset="0"/>
              </a:rPr>
              <a:t>()));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result;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ru-RU" sz="20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36424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234</Words>
  <Application>Microsoft Office PowerPoint</Application>
  <PresentationFormat>Экран (4:3)</PresentationFormat>
  <Paragraphs>60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Segoe UI</vt:lpstr>
      <vt:lpstr>Тема Office</vt:lpstr>
      <vt:lpstr>Генераторы уровней</vt:lpstr>
      <vt:lpstr>Два подхода к генерации</vt:lpstr>
      <vt:lpstr>Генерация комнат</vt:lpstr>
      <vt:lpstr>Алгоритм генерации комнат</vt:lpstr>
      <vt:lpstr>Генерация лабиринта</vt:lpstr>
      <vt:lpstr>Алгоритм генерации лабиринта</vt:lpstr>
      <vt:lpstr>Класс Field</vt:lpstr>
      <vt:lpstr>Устранение тупиков</vt:lpstr>
      <vt:lpstr>getTwoVectors</vt:lpstr>
      <vt:lpstr>Использование Field</vt:lpstr>
      <vt:lpstr>Объединение алгоритмов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Генераторы уровней</dc:title>
  <dc:creator>Илья Creewick Юхатский</dc:creator>
  <cp:lastModifiedBy>Илья Creewick Юхатский</cp:lastModifiedBy>
  <cp:revision>11</cp:revision>
  <dcterms:created xsi:type="dcterms:W3CDTF">2017-11-28T16:31:20Z</dcterms:created>
  <dcterms:modified xsi:type="dcterms:W3CDTF">2017-11-28T18:04:23Z</dcterms:modified>
</cp:coreProperties>
</file>